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64" r:id="rId2"/>
    <p:sldId id="292" r:id="rId3"/>
    <p:sldId id="258" r:id="rId4"/>
    <p:sldId id="259" r:id="rId5"/>
    <p:sldId id="365" r:id="rId6"/>
    <p:sldId id="369" r:id="rId7"/>
    <p:sldId id="371" r:id="rId8"/>
    <p:sldId id="446" r:id="rId9"/>
    <p:sldId id="30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7" autoAdjust="0"/>
    <p:restoredTop sz="90955" autoAdjust="0"/>
  </p:normalViewPr>
  <p:slideViewPr>
    <p:cSldViewPr snapToGrid="0">
      <p:cViewPr varScale="1">
        <p:scale>
          <a:sx n="92" d="100"/>
          <a:sy n="92" d="100"/>
        </p:scale>
        <p:origin x="9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ever think about deploying your trained models to devices other than the GPU workstation? It’s sometimes more complicated than what you have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Before we talk about deployment of </a:t>
            </a:r>
            <a:r>
              <a:rPr lang="en-US" dirty="0"/>
              <a:t>CV</a:t>
            </a:r>
            <a:r>
              <a:rPr dirty="0"/>
              <a:t> models, let’s step back and look at the whole picture of the deep learning inference in general</a:t>
            </a:r>
          </a:p>
          <a:p>
            <a:r>
              <a:rPr dirty="0"/>
              <a:t>And it is complicated. On one end, we have models trained using various frameworks, like </a:t>
            </a:r>
            <a:r>
              <a:rPr dirty="0" err="1"/>
              <a:t>mxnet</a:t>
            </a:r>
            <a:r>
              <a:rPr dirty="0"/>
              <a:t>, tensor flow , etc.</a:t>
            </a:r>
          </a:p>
          <a:p>
            <a:r>
              <a:rPr dirty="0"/>
              <a:t>On the other end, we have many different target devices, such as </a:t>
            </a:r>
            <a:r>
              <a:rPr dirty="0" err="1"/>
              <a:t>cpu</a:t>
            </a:r>
            <a:r>
              <a:rPr dirty="0"/>
              <a:t>, </a:t>
            </a:r>
            <a:r>
              <a:rPr dirty="0" err="1"/>
              <a:t>gpu</a:t>
            </a:r>
            <a:r>
              <a:rPr dirty="0"/>
              <a:t>, embedded devices.</a:t>
            </a:r>
          </a:p>
          <a:p>
            <a:r>
              <a:rPr dirty="0"/>
              <a:t>One approach to support all these pairs is to rely on 3rd party libraries. And if they don’t exist, or the performance is bad, then you’re out of luck.</a:t>
            </a:r>
          </a:p>
          <a:p>
            <a:r>
              <a:rPr dirty="0"/>
              <a:t>Instead, another approach,  we build our own deep learning compiler to solve this problem</a:t>
            </a:r>
          </a:p>
          <a:p>
            <a:r>
              <a:rPr dirty="0"/>
              <a:t>Which you can convert models from different frameworks into a same infrastructure, and you can then apply optimization pass and target for various devices.</a:t>
            </a:r>
          </a:p>
        </p:txBody>
      </p:sp>
    </p:spTree>
    <p:extLst>
      <p:ext uri="{BB962C8B-B14F-4D97-AF65-F5344CB8AC3E}">
        <p14:creationId xmlns:p14="http://schemas.microsoft.com/office/powerpoint/2010/main" val="351929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However, building such a deep learning compiler is not an easy job, especially if you want good performance.</a:t>
            </a:r>
          </a:p>
          <a:p>
            <a:r>
              <a:rPr dirty="0"/>
              <a:t>It requires layers of optimization. On the high level, you needs graph optimization where you transform the computation graph to make it more </a:t>
            </a:r>
            <a:r>
              <a:rPr dirty="0" err="1"/>
              <a:t>effiecient</a:t>
            </a:r>
            <a:endParaRPr dirty="0"/>
          </a:p>
          <a:p>
            <a:r>
              <a:rPr dirty="0"/>
              <a:t>Second tensor operation optimization that optimizes the performance of each operator, and lastly you need to generate code for every targeted devices.</a:t>
            </a:r>
          </a:p>
        </p:txBody>
      </p:sp>
    </p:spTree>
    <p:extLst>
      <p:ext uri="{BB962C8B-B14F-4D97-AF65-F5344CB8AC3E}">
        <p14:creationId xmlns:p14="http://schemas.microsoft.com/office/powerpoint/2010/main" val="369070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19.tiff"/><Relationship Id="rId7" Type="http://schemas.openxmlformats.org/officeDocument/2006/relationships/image" Target="../media/image23.tif"/><Relationship Id="rId12" Type="http://schemas.openxmlformats.org/officeDocument/2006/relationships/image" Target="../media/image2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tif"/><Relationship Id="rId11" Type="http://schemas.openxmlformats.org/officeDocument/2006/relationships/image" Target="../media/image27.tiff"/><Relationship Id="rId5" Type="http://schemas.openxmlformats.org/officeDocument/2006/relationships/image" Target="../media/image21.tif"/><Relationship Id="rId10" Type="http://schemas.openxmlformats.org/officeDocument/2006/relationships/image" Target="../media/image26.tif"/><Relationship Id="rId4" Type="http://schemas.openxmlformats.org/officeDocument/2006/relationships/image" Target="../media/image20.png"/><Relationship Id="rId9" Type="http://schemas.openxmlformats.org/officeDocument/2006/relationships/image" Target="../media/image2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tiff"/><Relationship Id="rId4" Type="http://schemas.openxmlformats.org/officeDocument/2006/relationships/hyperlink" Target="https://github.com/dmlc/gluon-c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Deploy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are not toys, they take effect after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47F5-D230-AE4F-AE58-D32796E8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668" y="2230243"/>
            <a:ext cx="6536664" cy="35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ep learning inference is complicated"/>
          <p:cNvSpPr txBox="1">
            <a:spLocks noGrp="1"/>
          </p:cNvSpPr>
          <p:nvPr>
            <p:ph type="title"/>
          </p:nvPr>
        </p:nvSpPr>
        <p:spPr>
          <a:xfrm>
            <a:off x="410520" y="-11969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Deep learning inference is complicated</a:t>
            </a:r>
          </a:p>
        </p:txBody>
      </p:sp>
      <p:sp>
        <p:nvSpPr>
          <p:cNvPr id="243" name="Before"/>
          <p:cNvSpPr txBox="1"/>
          <p:nvPr/>
        </p:nvSpPr>
        <p:spPr>
          <a:xfrm>
            <a:off x="2532946" y="913565"/>
            <a:ext cx="94827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9" rIns="60959">
            <a:spAutoFit/>
          </a:bodyPr>
          <a:lstStyle/>
          <a:p>
            <a:r>
              <a:rPr sz="2400"/>
              <a:t>Before</a:t>
            </a:r>
          </a:p>
        </p:txBody>
      </p:sp>
      <p:grpSp>
        <p:nvGrpSpPr>
          <p:cNvPr id="247" name="Group"/>
          <p:cNvGrpSpPr/>
          <p:nvPr/>
        </p:nvGrpSpPr>
        <p:grpSpPr>
          <a:xfrm>
            <a:off x="186267" y="4851242"/>
            <a:ext cx="5727544" cy="1555488"/>
            <a:chOff x="0" y="0"/>
            <a:chExt cx="4295657" cy="1166615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4295657" cy="116661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" y="214748"/>
              <a:ext cx="3733801" cy="647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Target Device"/>
            <p:cNvSpPr txBox="1"/>
            <p:nvPr/>
          </p:nvSpPr>
          <p:spPr>
            <a:xfrm>
              <a:off x="1459274" y="847138"/>
              <a:ext cx="1069186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1400">
                  <a:solidFill>
                    <a:schemeClr val="accent3">
                      <a:lumOff val="-7294"/>
                    </a:schemeClr>
                  </a:solidFill>
                </a:defRPr>
              </a:lvl1pPr>
            </a:lstStyle>
            <a:p>
              <a:r>
                <a:rPr sz="1867"/>
                <a:t>Target Device</a:t>
              </a:r>
            </a:p>
          </p:txBody>
        </p:sp>
      </p:grpSp>
      <p:sp>
        <p:nvSpPr>
          <p:cNvPr id="248" name="Line"/>
          <p:cNvSpPr/>
          <p:nvPr/>
        </p:nvSpPr>
        <p:spPr>
          <a:xfrm flipV="1">
            <a:off x="6112933" y="1063151"/>
            <a:ext cx="0" cy="5463220"/>
          </a:xfrm>
          <a:prstGeom prst="line">
            <a:avLst/>
          </a:prstGeom>
          <a:ln w="38100">
            <a:solidFill>
              <a:schemeClr val="accent3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pPr>
              <a:spcBef>
                <a:spcPts val="1200"/>
              </a:spcBef>
              <a:defRPr sz="4000" b="1">
                <a:solidFill>
                  <a:srgbClr val="000000"/>
                </a:solidFill>
              </a:defRPr>
            </a:pPr>
            <a:endParaRPr sz="5333"/>
          </a:p>
        </p:txBody>
      </p:sp>
      <p:grpSp>
        <p:nvGrpSpPr>
          <p:cNvPr id="256" name="Group"/>
          <p:cNvGrpSpPr/>
          <p:nvPr/>
        </p:nvGrpSpPr>
        <p:grpSpPr>
          <a:xfrm>
            <a:off x="187616" y="1430708"/>
            <a:ext cx="5727545" cy="1027168"/>
            <a:chOff x="0" y="0"/>
            <a:chExt cx="4295657" cy="770375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4295657" cy="77037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1613" y="269482"/>
              <a:ext cx="477795" cy="39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178" y="355653"/>
              <a:ext cx="360976" cy="350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5316" y="287769"/>
              <a:ext cx="347236" cy="347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1209" y="231797"/>
              <a:ext cx="408380" cy="408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42873" y="240526"/>
              <a:ext cx="459180" cy="39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Model framework"/>
            <p:cNvSpPr txBox="1"/>
            <p:nvPr/>
          </p:nvSpPr>
          <p:spPr>
            <a:xfrm>
              <a:off x="1320007" y="18157"/>
              <a:ext cx="1403747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1400">
                  <a:solidFill>
                    <a:schemeClr val="accent3">
                      <a:lumOff val="-7294"/>
                    </a:schemeClr>
                  </a:solidFill>
                </a:defRPr>
              </a:lvl1pPr>
            </a:lstStyle>
            <a:p>
              <a:r>
                <a:rPr sz="1867"/>
                <a:t>Model framework</a:t>
              </a:r>
            </a:p>
          </p:txBody>
        </p:sp>
      </p:grpSp>
      <p:pic>
        <p:nvPicPr>
          <p:cNvPr id="25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21" y="2236894"/>
            <a:ext cx="5046135" cy="31157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Group"/>
          <p:cNvGrpSpPr/>
          <p:nvPr/>
        </p:nvGrpSpPr>
        <p:grpSpPr>
          <a:xfrm>
            <a:off x="6295124" y="913565"/>
            <a:ext cx="5744477" cy="5493165"/>
            <a:chOff x="0" y="0"/>
            <a:chExt cx="4308357" cy="4119872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" y="3168006"/>
              <a:ext cx="3733801" cy="647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Target Device"/>
            <p:cNvSpPr txBox="1"/>
            <p:nvPr/>
          </p:nvSpPr>
          <p:spPr>
            <a:xfrm>
              <a:off x="1471974" y="3800395"/>
              <a:ext cx="1069186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1400">
                  <a:solidFill>
                    <a:schemeClr val="accent3">
                      <a:lumOff val="-7294"/>
                    </a:schemeClr>
                  </a:solidFill>
                </a:defRPr>
              </a:lvl1pPr>
            </a:lstStyle>
            <a:p>
              <a:r>
                <a:rPr sz="1867"/>
                <a:t>Target Device</a:t>
              </a:r>
            </a:p>
          </p:txBody>
        </p:sp>
        <p:sp>
          <p:nvSpPr>
            <p:cNvPr id="260" name="Rectangle"/>
            <p:cNvSpPr/>
            <p:nvPr/>
          </p:nvSpPr>
          <p:spPr>
            <a:xfrm>
              <a:off x="12700" y="2953257"/>
              <a:ext cx="4295657" cy="116661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61" name="After"/>
            <p:cNvSpPr txBox="1"/>
            <p:nvPr/>
          </p:nvSpPr>
          <p:spPr>
            <a:xfrm>
              <a:off x="1880789" y="0"/>
              <a:ext cx="56712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r>
                <a:rPr sz="2400"/>
                <a:t>After</a:t>
              </a:r>
            </a:p>
          </p:txBody>
        </p:sp>
        <p:sp>
          <p:nvSpPr>
            <p:cNvPr id="262" name="Deep learning compiler"/>
            <p:cNvSpPr/>
            <p:nvPr/>
          </p:nvSpPr>
          <p:spPr>
            <a:xfrm>
              <a:off x="606542" y="2018104"/>
              <a:ext cx="3082572" cy="4043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tIns="60959" rIns="60959" bIns="60959" numCol="1" anchor="ctr">
              <a:noAutofit/>
            </a:bodyPr>
            <a:lstStyle>
              <a:lvl1pPr algn="ctr">
                <a:defRPr>
                  <a:solidFill>
                    <a:schemeClr val="accent3">
                      <a:lumOff val="-7294"/>
                    </a:schemeClr>
                  </a:solidFill>
                </a:defRPr>
              </a:lvl1pPr>
            </a:lstStyle>
            <a:p>
              <a:r>
                <a:rPr sz="2400"/>
                <a:t>Deep learning compiler</a:t>
              </a:r>
            </a:p>
          </p:txBody>
        </p:sp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5140" y="2381876"/>
              <a:ext cx="3378201" cy="88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1" name="Group"/>
            <p:cNvGrpSpPr/>
            <p:nvPr/>
          </p:nvGrpSpPr>
          <p:grpSpPr>
            <a:xfrm>
              <a:off x="0" y="390397"/>
              <a:ext cx="4295658" cy="770376"/>
              <a:chOff x="0" y="0"/>
              <a:chExt cx="4295657" cy="770375"/>
            </a:xfrm>
          </p:grpSpPr>
          <p:sp>
            <p:nvSpPr>
              <p:cNvPr id="264" name="Rectangle"/>
              <p:cNvSpPr/>
              <p:nvPr/>
            </p:nvSpPr>
            <p:spPr>
              <a:xfrm>
                <a:off x="0" y="0"/>
                <a:ext cx="4295657" cy="77037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>
                  <a:spcBef>
                    <a:spcPts val="12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 sz="5333"/>
              </a:p>
            </p:txBody>
          </p:sp>
          <p:pic>
            <p:nvPicPr>
              <p:cNvPr id="26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613" y="269482"/>
                <a:ext cx="477795" cy="3909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6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178" y="355653"/>
                <a:ext cx="360976" cy="350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" name="unknown.png" descr="unknown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5316" y="287769"/>
                <a:ext cx="347236" cy="347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8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1209" y="231797"/>
                <a:ext cx="408380" cy="408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9" name="Image" descr="Image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942873" y="240526"/>
                <a:ext cx="459180" cy="3907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0" name="Model framework"/>
              <p:cNvSpPr txBox="1"/>
              <p:nvPr/>
            </p:nvSpPr>
            <p:spPr>
              <a:xfrm>
                <a:off x="1320007" y="18157"/>
                <a:ext cx="1403747" cy="3078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1400">
                    <a:solidFill>
                      <a:schemeClr val="accent3">
                        <a:lumOff val="-7294"/>
                      </a:schemeClr>
                    </a:solidFill>
                  </a:defRPr>
                </a:lvl1pPr>
              </a:lstStyle>
              <a:p>
                <a:r>
                  <a:rPr sz="1867"/>
                  <a:t>Model framework</a:t>
                </a:r>
              </a:p>
            </p:txBody>
          </p:sp>
        </p:grpSp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640" y="962730"/>
              <a:ext cx="3759201" cy="1193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76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7" grpId="0" animBg="1" advAuto="0"/>
      <p:bldP spid="273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Models and hardware targets are far away!"/>
          <p:cNvSpPr txBox="1">
            <a:spLocks noGrp="1"/>
          </p:cNvSpPr>
          <p:nvPr>
            <p:ph type="title"/>
          </p:nvPr>
        </p:nvSpPr>
        <p:spPr>
          <a:xfrm>
            <a:off x="588492" y="-254273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10133"/>
              </a:lnSpc>
              <a:defRPr>
                <a:solidFill>
                  <a:srgbClr val="414042"/>
                </a:solidFill>
              </a:defRPr>
            </a:pPr>
            <a:r>
              <a:rPr dirty="0"/>
              <a:t>Models and hardware targets are far away!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78" name="Rectangle"/>
          <p:cNvSpPr/>
          <p:nvPr/>
        </p:nvSpPr>
        <p:spPr>
          <a:xfrm>
            <a:off x="3035447" y="4783508"/>
            <a:ext cx="5727543" cy="143626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60959" rIns="60959" anchor="ctr"/>
          <a:lstStyle/>
          <a:p>
            <a:pPr>
              <a:spcBef>
                <a:spcPts val="1200"/>
              </a:spcBef>
              <a:defRPr sz="4000" b="1">
                <a:solidFill>
                  <a:srgbClr val="000000"/>
                </a:solidFill>
              </a:defRPr>
            </a:pPr>
            <a:endParaRPr sz="5333"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368" y="5069840"/>
            <a:ext cx="49784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omputation graph optimization"/>
          <p:cNvSpPr/>
          <p:nvPr/>
        </p:nvSpPr>
        <p:spPr>
          <a:xfrm>
            <a:off x="3005667" y="2129655"/>
            <a:ext cx="5787103" cy="753315"/>
          </a:xfrm>
          <a:prstGeom prst="roundRect">
            <a:avLst>
              <a:gd name="adj" fmla="val 2686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sz="2400"/>
              <a:t>Computation graph optimization</a:t>
            </a:r>
          </a:p>
        </p:txBody>
      </p:sp>
      <p:sp>
        <p:nvSpPr>
          <p:cNvPr id="281" name="Tensor operation optimization"/>
          <p:cNvSpPr/>
          <p:nvPr/>
        </p:nvSpPr>
        <p:spPr>
          <a:xfrm>
            <a:off x="3005667" y="3018476"/>
            <a:ext cx="5787103" cy="753315"/>
          </a:xfrm>
          <a:prstGeom prst="roundRect">
            <a:avLst>
              <a:gd name="adj" fmla="val 2686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sz="2400"/>
              <a:t>Tensor operation optimization</a:t>
            </a:r>
          </a:p>
        </p:txBody>
      </p:sp>
      <p:sp>
        <p:nvSpPr>
          <p:cNvPr id="282" name="Machine code generation"/>
          <p:cNvSpPr/>
          <p:nvPr/>
        </p:nvSpPr>
        <p:spPr>
          <a:xfrm>
            <a:off x="3005667" y="3875593"/>
            <a:ext cx="5787103" cy="753313"/>
          </a:xfrm>
          <a:prstGeom prst="roundRect">
            <a:avLst>
              <a:gd name="adj" fmla="val 2686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sz="2400"/>
              <a:t>Machine code generation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3035447" y="1148591"/>
            <a:ext cx="5727543" cy="845557"/>
            <a:chOff x="0" y="136207"/>
            <a:chExt cx="4295656" cy="634166"/>
          </a:xfrm>
        </p:grpSpPr>
        <p:sp>
          <p:nvSpPr>
            <p:cNvPr id="283" name="Rectangle"/>
            <p:cNvSpPr/>
            <p:nvPr/>
          </p:nvSpPr>
          <p:spPr>
            <a:xfrm>
              <a:off x="0" y="136207"/>
              <a:ext cx="4295657" cy="63416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8113" y="284722"/>
              <a:ext cx="477794" cy="39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178" y="304853"/>
              <a:ext cx="360976" cy="350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4516" y="287769"/>
              <a:ext cx="347236" cy="347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7709" y="249101"/>
              <a:ext cx="408380" cy="408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80973" y="265926"/>
              <a:ext cx="459180" cy="39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1885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4" name="gluon_s2.png" descr="gluon_s2.png">
            <a:extLst>
              <a:ext uri="{FF2B5EF4-FFF2-40B4-BE49-F238E27FC236}">
                <a16:creationId xmlns:a16="http://schemas.microsoft.com/office/drawing/2014/main" id="{AB7FD1A8-3DD0-8746-AFD7-417F3E5ED1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123" y="1791072"/>
            <a:ext cx="617542" cy="6297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7F7D7-2EB1-E540-9C4C-F58729CEE43A}"/>
              </a:ext>
            </a:extLst>
          </p:cNvPr>
          <p:cNvSpPr txBox="1"/>
          <p:nvPr/>
        </p:nvSpPr>
        <p:spPr>
          <a:xfrm>
            <a:off x="4913485" y="179107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287BD-45E0-2742-ACFE-190B7AD9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72" y="2799270"/>
            <a:ext cx="629730" cy="629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C9F8D-FBEC-D148-93D4-01F0C4BEB16E}"/>
              </a:ext>
            </a:extLst>
          </p:cNvPr>
          <p:cNvSpPr txBox="1"/>
          <p:nvPr/>
        </p:nvSpPr>
        <p:spPr>
          <a:xfrm>
            <a:off x="3987934" y="2821747"/>
            <a:ext cx="5043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MXNet</a:t>
            </a:r>
            <a:r>
              <a:rPr lang="en-US" sz="3200" dirty="0">
                <a:solidFill>
                  <a:schemeClr val="bg1"/>
                </a:solidFill>
              </a:rPr>
              <a:t> Computational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7D6A9-567B-E245-B30A-05F46A4D43AA}"/>
              </a:ext>
            </a:extLst>
          </p:cNvPr>
          <p:cNvSpPr txBox="1"/>
          <p:nvPr/>
        </p:nvSpPr>
        <p:spPr>
          <a:xfrm>
            <a:off x="1540393" y="4036831"/>
            <a:ext cx="3245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Json Acyclic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2E142-C15A-884E-90A4-4A42E6B0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62" y="5122994"/>
            <a:ext cx="3388667" cy="952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A9931-528D-0C43-8E51-40DD64422885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401132" y="2375847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8B600-E5E7-CC43-ABD1-6A7B27EEF1A7}"/>
              </a:ext>
            </a:extLst>
          </p:cNvPr>
          <p:cNvCxnSpPr>
            <a:cxnSpLocks/>
          </p:cNvCxnSpPr>
          <p:nvPr/>
        </p:nvCxnSpPr>
        <p:spPr>
          <a:xfrm flipH="1">
            <a:off x="4913485" y="3298543"/>
            <a:ext cx="1487648" cy="738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6AE70-EFDC-4941-AABF-888A04333BB4}"/>
              </a:ext>
            </a:extLst>
          </p:cNvPr>
          <p:cNvCxnSpPr>
            <a:cxnSpLocks/>
          </p:cNvCxnSpPr>
          <p:nvPr/>
        </p:nvCxnSpPr>
        <p:spPr>
          <a:xfrm flipH="1">
            <a:off x="3040128" y="4543724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4D36C-29B5-B04F-AFB7-C72805B82A47}"/>
              </a:ext>
            </a:extLst>
          </p:cNvPr>
          <p:cNvCxnSpPr>
            <a:cxnSpLocks/>
          </p:cNvCxnSpPr>
          <p:nvPr/>
        </p:nvCxnSpPr>
        <p:spPr>
          <a:xfrm>
            <a:off x="6401132" y="3319122"/>
            <a:ext cx="1844585" cy="7691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2F10F8-8D17-974E-A244-F110A576E24D}"/>
              </a:ext>
            </a:extLst>
          </p:cNvPr>
          <p:cNvSpPr txBox="1"/>
          <p:nvPr/>
        </p:nvSpPr>
        <p:spPr>
          <a:xfrm>
            <a:off x="4051700" y="353701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Export As-is</a:t>
            </a:r>
          </a:p>
        </p:txBody>
      </p:sp>
      <p:pic>
        <p:nvPicPr>
          <p:cNvPr id="20" name="image11.tif" descr="image11.tif">
            <a:extLst>
              <a:ext uri="{FF2B5EF4-FFF2-40B4-BE49-F238E27FC236}">
                <a16:creationId xmlns:a16="http://schemas.microsoft.com/office/drawing/2014/main" id="{C4EE2173-BCD9-9F46-9A8A-1F0A759C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680" y="5231545"/>
            <a:ext cx="853311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14.tif" descr="image14.tif">
            <a:extLst>
              <a:ext uri="{FF2B5EF4-FFF2-40B4-BE49-F238E27FC236}">
                <a16:creationId xmlns:a16="http://schemas.microsoft.com/office/drawing/2014/main" id="{FC4BD9F1-CFB1-2F4C-B8E4-B54443101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54" y="5231545"/>
            <a:ext cx="1128494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CEEDADF-0B6E-6949-82C0-50C644A77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223" y="5231545"/>
            <a:ext cx="715456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13.tif" descr="image13.tif">
            <a:extLst>
              <a:ext uri="{FF2B5EF4-FFF2-40B4-BE49-F238E27FC236}">
                <a16:creationId xmlns:a16="http://schemas.microsoft.com/office/drawing/2014/main" id="{2B44D514-0E92-0149-844C-D5A3AE34B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54" y="6050985"/>
            <a:ext cx="1128494" cy="61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976427E7-2DE6-DD47-8589-F893E754CA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795" t="29030" r="19795" b="10560"/>
          <a:stretch>
            <a:fillRect/>
          </a:stretch>
        </p:blipFill>
        <p:spPr>
          <a:xfrm>
            <a:off x="8177497" y="6050985"/>
            <a:ext cx="1042748" cy="58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E7415AC1-6CB8-C144-B844-491F6BEFD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0222" y="6033177"/>
            <a:ext cx="649515" cy="6495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28ECBE-69E2-AD44-A670-ECCC115B41D7}"/>
              </a:ext>
            </a:extLst>
          </p:cNvPr>
          <p:cNvCxnSpPr>
            <a:cxnSpLocks/>
          </p:cNvCxnSpPr>
          <p:nvPr/>
        </p:nvCxnSpPr>
        <p:spPr>
          <a:xfrm flipH="1">
            <a:off x="8382332" y="4646770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DA691F1-B999-BC48-913A-8E242744D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6538" y="4106791"/>
            <a:ext cx="1723849" cy="6399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9BB2BB-1F9D-5B44-BAE2-AAFACF609317}"/>
              </a:ext>
            </a:extLst>
          </p:cNvPr>
          <p:cNvSpPr txBox="1"/>
          <p:nvPr/>
        </p:nvSpPr>
        <p:spPr>
          <a:xfrm>
            <a:off x="7888980" y="3495946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Optimize with TVM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AFF10-70C1-644B-8F9C-DA019492C7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3518" y="5122994"/>
            <a:ext cx="1840351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Vision-specific Optimizations using TVM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E7F9-D89D-954F-9416-D22A1E96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3" y="2082518"/>
            <a:ext cx="3462601" cy="255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6FA85-5693-E441-97EC-0E3C965D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71" y="2082518"/>
            <a:ext cx="3303771" cy="255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107A0-DFEC-EE43-9293-CFA1BA276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8"/>
            <a:ext cx="3462600" cy="255226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</p:spTree>
    <p:extLst>
      <p:ext uri="{BB962C8B-B14F-4D97-AF65-F5344CB8AC3E}">
        <p14:creationId xmlns:p14="http://schemas.microsoft.com/office/powerpoint/2010/main" val="9287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Convolution operators using TVM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16850-4D98-334C-A334-3A8F87D9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1" y="2082517"/>
            <a:ext cx="3334093" cy="255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676F8-D460-8146-B95D-4F729CE2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3" y="2082517"/>
            <a:ext cx="3344227" cy="2552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447A7-A7ED-7E47-A827-41B52631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7"/>
            <a:ext cx="3253022" cy="25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38899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21882</TotalTime>
  <Words>375</Words>
  <Application>Microsoft Macintosh PowerPoint</Application>
  <PresentationFormat>Widescreen</PresentationFormat>
  <Paragraphs>46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Deploy GluonCV models</vt:lpstr>
      <vt:lpstr>Models are not toys, they take effect after deployment</vt:lpstr>
      <vt:lpstr>Deep learning inference is complicated</vt:lpstr>
      <vt:lpstr>Models and hardware targets are far away! </vt:lpstr>
      <vt:lpstr>Deploy GluonCV Models</vt:lpstr>
      <vt:lpstr>Effects of Vision-specific Optimizations using TVM</vt:lpstr>
      <vt:lpstr>Effects of Convolution operators using TVM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238</cp:revision>
  <dcterms:created xsi:type="dcterms:W3CDTF">2018-05-23T17:43:54Z</dcterms:created>
  <dcterms:modified xsi:type="dcterms:W3CDTF">2019-10-26T12:02:45Z</dcterms:modified>
</cp:coreProperties>
</file>